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/>
      <a:tcStyle>
        <a:tcBdr/>
        <a:fill>
          <a:solidFill>
            <a:srgbClr val="EEEDE9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Суммарный коэффициент рождаемости </a:t>
            </a:r>
          </a:p>
        </c:rich>
      </c:tx>
      <c:layout>
        <c:manualLayout>
          <c:xMode val="edge"/>
          <c:yMode val="edge"/>
          <c:x val="4.5722100000000002E-2"/>
          <c:y val="0"/>
          <c:w val="0.63700999999999997"/>
          <c:h val="0.125685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7.7858200000000002E-2"/>
          <c:y val="0.12568599999999999"/>
          <c:w val="0.62777400000000005"/>
          <c:h val="0.795466000000000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2</c:v>
                </c:pt>
                <c:pt idx="1">
                  <c:v>2.06</c:v>
                </c:pt>
                <c:pt idx="2">
                  <c:v>2.0699999999999998</c:v>
                </c:pt>
                <c:pt idx="3">
                  <c:v>2</c:v>
                </c:pt>
                <c:pt idx="4">
                  <c:v>1.88</c:v>
                </c:pt>
                <c:pt idx="5">
                  <c:v>1.85</c:v>
                </c:pt>
                <c:pt idx="6">
                  <c:v>1.76</c:v>
                </c:pt>
                <c:pt idx="7">
                  <c:v>1.756</c:v>
                </c:pt>
                <c:pt idx="8">
                  <c:v>1.7084999999999999</c:v>
                </c:pt>
                <c:pt idx="9">
                  <c:v>1.661</c:v>
                </c:pt>
                <c:pt idx="10">
                  <c:v>1.6134999999999999</c:v>
                </c:pt>
                <c:pt idx="11">
                  <c:v>1.5660000000000001</c:v>
                </c:pt>
                <c:pt idx="12">
                  <c:v>1.5185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25-41BD-AB34-02735EB5049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1.83</c:v>
                </c:pt>
                <c:pt idx="1">
                  <c:v>1.84</c:v>
                </c:pt>
                <c:pt idx="2">
                  <c:v>1.86</c:v>
                </c:pt>
                <c:pt idx="3">
                  <c:v>1.85</c:v>
                </c:pt>
                <c:pt idx="4">
                  <c:v>1.65</c:v>
                </c:pt>
                <c:pt idx="5">
                  <c:v>1.62</c:v>
                </c:pt>
                <c:pt idx="6">
                  <c:v>1.54</c:v>
                </c:pt>
                <c:pt idx="7">
                  <c:v>1.494</c:v>
                </c:pt>
                <c:pt idx="8">
                  <c:v>1.4397</c:v>
                </c:pt>
                <c:pt idx="9">
                  <c:v>1.3854</c:v>
                </c:pt>
                <c:pt idx="10">
                  <c:v>1.3310999999999999</c:v>
                </c:pt>
                <c:pt idx="11">
                  <c:v>1.2767999999999999</c:v>
                </c:pt>
                <c:pt idx="12">
                  <c:v>1.2224999999999999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25-41BD-AB34-02735EB50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0.52500000000000002"/>
        <c:minorUnit val="0.26250000000000001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6326200000000002"/>
          <c:y val="0.27953499999999998"/>
          <c:w val="0.33673799999999998"/>
          <c:h val="0.12168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sz="1400" b="1" i="0" u="none" strike="noStrike">
                <a:solidFill>
                  <a:srgbClr val="595959"/>
                </a:solidFill>
                <a:latin typeface="Trebuchet MS"/>
              </a:defRPr>
            </a:pPr>
            <a:r>
              <a:rPr lang="ru-RU" sz="1400" b="1" i="0" u="none" strike="noStrike">
                <a:solidFill>
                  <a:srgbClr val="595959"/>
                </a:solidFill>
                <a:latin typeface="Trebuchet MS"/>
              </a:rPr>
              <a:t>Число родившихся в расчёте на 1000 человек </a:t>
            </a:r>
          </a:p>
        </c:rich>
      </c:tx>
      <c:layout>
        <c:manualLayout>
          <c:xMode val="edge"/>
          <c:yMode val="edge"/>
          <c:x val="1.43009E-2"/>
          <c:y val="0"/>
          <c:w val="0.71457499999999996"/>
          <c:h val="0.172979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6.5258999999999998E-2"/>
          <c:y val="0.17297999999999999"/>
          <c:w val="0.65569599999999995"/>
          <c:h val="0.75799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Тюменская область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rnd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Sheet1!$B$2:$N$2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Sheet1!$B$3:$N$3</c:f>
              <c:numCache>
                <c:formatCode>General</c:formatCode>
                <c:ptCount val="13"/>
                <c:pt idx="0">
                  <c:v>17</c:v>
                </c:pt>
                <c:pt idx="1">
                  <c:v>17.100000000000001</c:v>
                </c:pt>
                <c:pt idx="2">
                  <c:v>16.600000000000001</c:v>
                </c:pt>
                <c:pt idx="3">
                  <c:v>15.7</c:v>
                </c:pt>
                <c:pt idx="4">
                  <c:v>14.2</c:v>
                </c:pt>
                <c:pt idx="5">
                  <c:v>13.6</c:v>
                </c:pt>
                <c:pt idx="6">
                  <c:v>13.4217</c:v>
                </c:pt>
                <c:pt idx="7">
                  <c:v>12.786</c:v>
                </c:pt>
                <c:pt idx="8">
                  <c:v>12.1503</c:v>
                </c:pt>
                <c:pt idx="9">
                  <c:v>11.5146</c:v>
                </c:pt>
                <c:pt idx="10">
                  <c:v>10.8789</c:v>
                </c:pt>
                <c:pt idx="11">
                  <c:v>10.2432</c:v>
                </c:pt>
                <c:pt idx="12">
                  <c:v>9.6074999999999999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328-4CB2-B92C-F0380988AC7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Республика Татарстан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5"/>
              </a:solidFill>
              <a:ln w="9525" cap="rnd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Sheet1!$B$4:$N$4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xVal>
          <c:yVal>
            <c:numRef>
              <c:f>Sheet1!$B$5:$N$5</c:f>
              <c:numCache>
                <c:formatCode>General</c:formatCode>
                <c:ptCount val="13"/>
                <c:pt idx="0">
                  <c:v>14.7</c:v>
                </c:pt>
                <c:pt idx="1">
                  <c:v>14.7</c:v>
                </c:pt>
                <c:pt idx="2">
                  <c:v>14.7</c:v>
                </c:pt>
                <c:pt idx="3">
                  <c:v>14.3</c:v>
                </c:pt>
                <c:pt idx="4">
                  <c:v>12.4</c:v>
                </c:pt>
                <c:pt idx="5">
                  <c:v>11.9</c:v>
                </c:pt>
                <c:pt idx="6">
                  <c:v>12.145099999999999</c:v>
                </c:pt>
                <c:pt idx="7">
                  <c:v>11.688000000000001</c:v>
                </c:pt>
                <c:pt idx="8">
                  <c:v>11.2309</c:v>
                </c:pt>
                <c:pt idx="9">
                  <c:v>10.7738</c:v>
                </c:pt>
                <c:pt idx="10">
                  <c:v>10.316700000000001</c:v>
                </c:pt>
                <c:pt idx="11">
                  <c:v>9.8596000000000004</c:v>
                </c:pt>
                <c:pt idx="12">
                  <c:v>9.4024999999999999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328-4CB2-B92C-F0380988A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3"/>
        <c:crosses val="autoZero"/>
        <c:crossBetween val="between"/>
        <c:majorUnit val="5"/>
        <c:minorUnit val="2.5"/>
      </c:val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" sourceLinked="0"/>
        <c:majorTickMark val="none"/>
        <c:minorTickMark val="none"/>
        <c:tickLblPos val="nextTo"/>
        <c:spPr>
          <a:ln w="12700" cap="flat">
            <a:solidFill>
              <a:srgbClr val="BFBFBF"/>
            </a:solidFill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Trebuchet MS"/>
              </a:defRPr>
            </a:pPr>
            <a:endParaRPr lang="ru-RU"/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5921399999999997"/>
          <c:y val="0.32983800000000002"/>
          <c:w val="0.34078599999999998"/>
          <c:h val="0.10737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900" b="0" i="0" u="none" strike="noStrike">
              <a:solidFill>
                <a:srgbClr val="595959"/>
              </a:solidFill>
              <a:latin typeface="Trebuchet MS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Текст заголовка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Текст заголовка</a:t>
            </a:r>
          </a:p>
        </p:txBody>
      </p:sp>
      <p:sp>
        <p:nvSpPr>
          <p:cNvPr id="1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Текст заголовка</a:t>
            </a:r>
          </a:p>
        </p:txBody>
      </p:sp>
      <p:sp>
        <p:nvSpPr>
          <p:cNvPr id="9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Заголовок 1"/>
          <p:cNvSpPr txBox="1"/>
          <p:nvPr/>
        </p:nvSpPr>
        <p:spPr>
          <a:xfrm>
            <a:off x="824492" y="1266961"/>
            <a:ext cx="10392410" cy="398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lnSpc>
                <a:spcPct val="90000"/>
              </a:lnSpc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и </a:t>
            </a:r>
            <a:r>
              <a:rPr dirty="0" err="1"/>
              <a:t>строительства</a:t>
            </a:r>
            <a:r>
              <a:rPr dirty="0"/>
              <a:t> </a:t>
            </a:r>
            <a:r>
              <a:rPr dirty="0" err="1"/>
              <a:t>детских</a:t>
            </a:r>
            <a:r>
              <a:rPr dirty="0"/>
              <a:t> </a:t>
            </a:r>
            <a:r>
              <a:rPr dirty="0" err="1"/>
              <a:t>садов</a:t>
            </a:r>
            <a:endParaRPr sz="5000" dirty="0"/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5000" dirty="0"/>
          </a:p>
          <a:p>
            <a:pPr algn="ctr"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Команда</a:t>
            </a:r>
            <a:r>
              <a:rPr dirty="0"/>
              <a:t> «</a:t>
            </a:r>
            <a:r>
              <a:rPr dirty="0" err="1"/>
              <a:t>Пришельцы</a:t>
            </a:r>
            <a:r>
              <a:rPr dirty="0"/>
              <a:t>»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Модератор - Екатерина Демина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Презентор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Руслан Плотников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Fronted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разработчик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Дарья Королева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разработчик – Алексей Попов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Дмитрий Никишин, Кирилл Толмачев</a:t>
            </a:r>
          </a:p>
          <a:p>
            <a:pPr defTabSz="914400">
              <a:lnSpc>
                <a:spcPct val="9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11078" y="203200"/>
            <a:ext cx="8596670" cy="1320800"/>
          </a:xfrm>
        </p:spPr>
        <p:txBody>
          <a:bodyPr/>
          <a:lstStyle/>
          <a:p>
            <a:r>
              <a:rPr lang="ru-RU" dirty="0" smtClean="0"/>
              <a:t>Интерфейс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2083" b="6155"/>
          <a:stretch/>
        </p:blipFill>
        <p:spPr>
          <a:xfrm>
            <a:off x="0" y="1011382"/>
            <a:ext cx="12163644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4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0512" r="1551" b="7481"/>
          <a:stretch/>
        </p:blipFill>
        <p:spPr>
          <a:xfrm>
            <a:off x="1" y="332509"/>
            <a:ext cx="12192000" cy="57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0133" r="3999" b="6155"/>
          <a:stretch/>
        </p:blipFill>
        <p:spPr>
          <a:xfrm>
            <a:off x="0" y="381986"/>
            <a:ext cx="12192000" cy="59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2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564" r="1444" b="6345"/>
          <a:stretch/>
        </p:blipFill>
        <p:spPr>
          <a:xfrm>
            <a:off x="-1" y="1270000"/>
            <a:ext cx="12192001" cy="5848604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284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7270"/>
            <a:ext cx="12192001" cy="55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0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9754" r="1444" b="8807"/>
          <a:stretch/>
        </p:blipFill>
        <p:spPr>
          <a:xfrm>
            <a:off x="0" y="772171"/>
            <a:ext cx="12204922" cy="56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0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5"/>
          <p:cNvSpPr txBox="1"/>
          <p:nvPr/>
        </p:nvSpPr>
        <p:spPr>
          <a:xfrm>
            <a:off x="592974" y="1310541"/>
            <a:ext cx="9163396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Прогноз</a:t>
            </a:r>
            <a:r>
              <a:rPr dirty="0"/>
              <a:t> </a:t>
            </a:r>
            <a:r>
              <a:rPr dirty="0" err="1"/>
              <a:t>динамики</a:t>
            </a:r>
            <a:r>
              <a:rPr dirty="0"/>
              <a:t> </a:t>
            </a:r>
            <a:r>
              <a:rPr dirty="0" err="1"/>
              <a:t>рождаемости</a:t>
            </a:r>
            <a:r>
              <a:rPr dirty="0"/>
              <a:t> </a:t>
            </a:r>
            <a:r>
              <a:rPr dirty="0" err="1"/>
              <a:t>был</a:t>
            </a:r>
            <a:r>
              <a:rPr dirty="0"/>
              <a:t> </a:t>
            </a:r>
            <a:r>
              <a:rPr dirty="0" err="1"/>
              <a:t>выполнен</a:t>
            </a:r>
            <a:r>
              <a:rPr dirty="0"/>
              <a:t> с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линии</a:t>
            </a:r>
            <a:r>
              <a:rPr dirty="0"/>
              <a:t> </a:t>
            </a:r>
            <a:r>
              <a:rPr dirty="0" err="1"/>
              <a:t>тренда</a:t>
            </a:r>
            <a:r>
              <a:rPr dirty="0"/>
              <a:t> в </a:t>
            </a:r>
            <a:r>
              <a:rPr dirty="0" err="1"/>
              <a:t>программе</a:t>
            </a:r>
            <a:r>
              <a:rPr dirty="0"/>
              <a:t> Microsoft Excel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Данные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проведение</a:t>
            </a:r>
            <a:r>
              <a:rPr dirty="0"/>
              <a:t> </a:t>
            </a:r>
            <a:r>
              <a:rPr dirty="0" err="1"/>
              <a:t>прогноза</a:t>
            </a:r>
            <a:r>
              <a:rPr dirty="0"/>
              <a:t> </a:t>
            </a:r>
            <a:r>
              <a:rPr dirty="0" err="1"/>
              <a:t>были</a:t>
            </a:r>
            <a:r>
              <a:rPr dirty="0"/>
              <a:t> </a:t>
            </a:r>
            <a:r>
              <a:rPr dirty="0" err="1"/>
              <a:t>получены</a:t>
            </a:r>
            <a:r>
              <a:rPr dirty="0"/>
              <a:t> с </a:t>
            </a:r>
            <a:r>
              <a:rPr dirty="0" err="1"/>
              <a:t>сайта</a:t>
            </a:r>
            <a:r>
              <a:rPr dirty="0"/>
              <a:t> </a:t>
            </a:r>
            <a:r>
              <a:rPr dirty="0" err="1"/>
              <a:t>Росстата</a:t>
            </a:r>
            <a:endParaRPr dirty="0"/>
          </a:p>
        </p:txBody>
      </p:sp>
      <p:graphicFrame>
        <p:nvGraphicFramePr>
          <p:cNvPr id="171" name="Таблица 2"/>
          <p:cNvGraphicFramePr/>
          <p:nvPr/>
        </p:nvGraphicFramePr>
        <p:xfrm>
          <a:off x="266966" y="2902136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Суммарный коэффициент рождаемости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2,07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1,756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1,7085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1,661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1,6135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1,566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1,5185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1,85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1,62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1,494</a:t>
                      </a:r>
                    </a:p>
                  </a:txBody>
                  <a:tcPr marL="9525" marR="9525" marT="9525" marB="9525" anchor="ctr" horzOverflow="overflow">
                    <a:lnR w="5715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1,4397</a:t>
                      </a:r>
                    </a:p>
                  </a:txBody>
                  <a:tcPr marL="9525" marR="9525" marT="9525" marB="9525" anchor="ctr" horzOverflow="overflow">
                    <a:lnL w="5715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1,3854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1,3311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1,2768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1,2225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2" name="Таблица 6"/>
          <p:cNvGraphicFramePr/>
          <p:nvPr/>
        </p:nvGraphicFramePr>
        <p:xfrm>
          <a:off x="266966" y="4418303"/>
          <a:ext cx="10763995" cy="12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78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8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8119">
                <a:tc gridSpan="1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Число родившихся в расчёте на 1000 человек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Регион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Тюменская область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17,1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16,6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15,7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13,4217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12,786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12,1503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11,5146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10,8789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10,2432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9,6075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Республика Татарстан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14,3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12,4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12,1451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11,688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11,2309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10,7738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10,3167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9,8596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9,4025</a:t>
                      </a:r>
                    </a:p>
                  </a:txBody>
                  <a:tcPr marL="9525" marR="9525" marT="9525" marB="9525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3" name="Таблица 3"/>
          <p:cNvGraphicFramePr/>
          <p:nvPr/>
        </p:nvGraphicFramePr>
        <p:xfrm>
          <a:off x="7511907" y="3256905"/>
          <a:ext cx="3519055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" name="Таблица 4"/>
          <p:cNvGraphicFramePr/>
          <p:nvPr/>
        </p:nvGraphicFramePr>
        <p:xfrm>
          <a:off x="7523019" y="4745563"/>
          <a:ext cx="3477490" cy="914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7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5"/>
          <p:cNvSpPr txBox="1"/>
          <p:nvPr/>
        </p:nvSpPr>
        <p:spPr>
          <a:xfrm>
            <a:off x="357164" y="5601680"/>
            <a:ext cx="9163396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Исходя из графиков можно сказать, что рождаемость в выбранных регионах будет падать</a:t>
            </a:r>
          </a:p>
        </p:txBody>
      </p:sp>
      <p:graphicFrame>
        <p:nvGraphicFramePr>
          <p:cNvPr id="177" name="Диаграмма 8"/>
          <p:cNvGraphicFramePr/>
          <p:nvPr/>
        </p:nvGraphicFramePr>
        <p:xfrm>
          <a:off x="565815" y="195580"/>
          <a:ext cx="5531090" cy="2627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8" name="Диаграмма 10"/>
          <p:cNvGraphicFramePr/>
          <p:nvPr/>
        </p:nvGraphicFramePr>
        <p:xfrm>
          <a:off x="4447054" y="2459106"/>
          <a:ext cx="5680440" cy="308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084" y="2160589"/>
            <a:ext cx="5162551" cy="45434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Тюменская область</a:t>
            </a:r>
          </a:p>
        </p:txBody>
      </p:sp>
      <p:sp>
        <p:nvSpPr>
          <p:cNvPr id="182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677333" y="1689535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Прогнозируемый коэффициент рождаемости в регионе составляет:</a:t>
            </a:r>
          </a:p>
          <a:p>
            <a:pPr>
              <a:defRPr sz="2400"/>
            </a:pPr>
            <a:r>
              <a:t>1,70 на 2021 год</a:t>
            </a:r>
          </a:p>
          <a:p>
            <a:pPr>
              <a:defRPr sz="2400"/>
            </a:pPr>
            <a:r>
              <a:t>1,66 на 2022 год</a:t>
            </a:r>
          </a:p>
          <a:p>
            <a:pPr>
              <a:defRPr sz="2400"/>
            </a:pPr>
            <a:r>
              <a:t>1,61 на 2023 год</a:t>
            </a:r>
          </a:p>
          <a:p>
            <a:pPr>
              <a:defRPr sz="2400"/>
            </a:pPr>
            <a:r>
              <a:t>1,51 на 2025 год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982" y="1930399"/>
            <a:ext cx="6129021" cy="429031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Заголовок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Республика Татарстан</a:t>
            </a:r>
          </a:p>
        </p:txBody>
      </p:sp>
      <p:sp>
        <p:nvSpPr>
          <p:cNvPr id="186" name="Объект 3"/>
          <p:cNvSpPr txBox="1">
            <a:spLocks noGrp="1"/>
          </p:cNvSpPr>
          <p:nvPr>
            <p:ph type="body" sz="half" idx="1"/>
          </p:nvPr>
        </p:nvSpPr>
        <p:spPr>
          <a:xfrm>
            <a:off x="677333" y="1564844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Прогнозируемый коэффициент рождаемости в регионе составляет:</a:t>
            </a:r>
          </a:p>
          <a:p>
            <a:pPr>
              <a:defRPr sz="2400"/>
            </a:pPr>
            <a:r>
              <a:t>1,43 на 2021 год</a:t>
            </a:r>
          </a:p>
          <a:p>
            <a:pPr>
              <a:defRPr sz="2400"/>
            </a:pPr>
            <a:r>
              <a:t>1,38 на 2022 год</a:t>
            </a:r>
          </a:p>
          <a:p>
            <a:pPr>
              <a:defRPr sz="2400"/>
            </a:pPr>
            <a:r>
              <a:t>1,33 на 2023 год</a:t>
            </a:r>
          </a:p>
          <a:p>
            <a:pPr>
              <a:defRPr sz="2400"/>
            </a:pPr>
            <a:r>
              <a:t>1,27 на 2024 год</a:t>
            </a:r>
          </a:p>
          <a:p>
            <a:pPr>
              <a:defRPr sz="2400"/>
            </a:pPr>
            <a:r>
              <a:t>1,22 на 2025 год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x2xiUxaVq8A.jpg" descr="x2xiUxaVq8A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1988" t="2097" b="6546"/>
          <a:stretch/>
        </p:blipFill>
        <p:spPr>
          <a:xfrm>
            <a:off x="-38442" y="1246909"/>
            <a:ext cx="12289424" cy="435032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https://miro.com/welcomeonboard/m2JVV0FqQ0fwEp7c3VBB2bsV8xcxp56WZO31LSfpG5TpSINprnh3An90erw18V0O"/>
          <p:cNvSpPr txBox="1"/>
          <p:nvPr/>
        </p:nvSpPr>
        <p:spPr>
          <a:xfrm>
            <a:off x="393109" y="6393308"/>
            <a:ext cx="120411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https://miro.com/welcomeonboard/m2JVV0FqQ0fwEp7c3VBB2bsV8xcxp56WZO31LSfpG5TpSINprnh3An90erw18V0O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hiFYyo6n7bM.jpg" descr="hiFYyo6n7b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216" y="1782575"/>
            <a:ext cx="8728449" cy="47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84220"/>
              </p:ext>
            </p:extLst>
          </p:nvPr>
        </p:nvGraphicFramePr>
        <p:xfrm>
          <a:off x="256366" y="2507672"/>
          <a:ext cx="8578072" cy="25249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21564">
                  <a:extLst>
                    <a:ext uri="{9D8B030D-6E8A-4147-A177-3AD203B41FA5}">
                      <a16:colId xmlns:a16="http://schemas.microsoft.com/office/drawing/2014/main" val="125777782"/>
                    </a:ext>
                  </a:extLst>
                </a:gridCol>
                <a:gridCol w="2872287">
                  <a:extLst>
                    <a:ext uri="{9D8B030D-6E8A-4147-A177-3AD203B41FA5}">
                      <a16:colId xmlns:a16="http://schemas.microsoft.com/office/drawing/2014/main" val="1768488267"/>
                    </a:ext>
                  </a:extLst>
                </a:gridCol>
                <a:gridCol w="2884221">
                  <a:extLst>
                    <a:ext uri="{9D8B030D-6E8A-4147-A177-3AD203B41FA5}">
                      <a16:colId xmlns:a16="http://schemas.microsoft.com/office/drawing/2014/main" val="4069297367"/>
                    </a:ext>
                  </a:extLst>
                </a:gridCol>
              </a:tblGrid>
              <a:tr h="2809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Tech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Subsystem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Justification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1184464640"/>
                  </a:ext>
                </a:extLst>
              </a:tr>
              <a:tr h="273219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Fronted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301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Tilda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</a:t>
                      </a:r>
                      <a:r>
                        <a:rPr lang="ru-RU" sz="17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905557557"/>
                  </a:ext>
                </a:extLst>
              </a:tr>
              <a:tr h="561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Figma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Создание прототипа</a:t>
                      </a:r>
                      <a:r>
                        <a:rPr lang="ru-RU" sz="17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сайта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444900145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2391659667"/>
                  </a:ext>
                </a:extLst>
              </a:tr>
              <a:tr h="280964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Backend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93445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56868623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ru-R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</a:rPr>
                        <a:t> </a:t>
                      </a:r>
                      <a:endParaRPr lang="ru-R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412" marR="107412" marT="0" marB="0"/>
                </a:tc>
                <a:extLst>
                  <a:ext uri="{0D108BD9-81ED-4DB2-BD59-A6C34878D82A}">
                    <a16:rowId xmlns:a16="http://schemas.microsoft.com/office/drawing/2014/main" val="2047149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8493" y="31057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77335" y="3475120"/>
            <a:ext cx="8596669" cy="105232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/>
              <a:t>http://birthrate.tilda.ws</a:t>
            </a:r>
            <a:r>
              <a:rPr lang="ru-RU" dirty="0" smtClean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03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Аспект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258</Words>
  <Application>Microsoft Office PowerPoint</Application>
  <PresentationFormat>Широкоэкранный</PresentationFormat>
  <Paragraphs>133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Аспект</vt:lpstr>
      <vt:lpstr>Презентация PowerPoint</vt:lpstr>
      <vt:lpstr>Презентация PowerPoint</vt:lpstr>
      <vt:lpstr>Презентация PowerPoint</vt:lpstr>
      <vt:lpstr>Тюменская область</vt:lpstr>
      <vt:lpstr>Республика Татарстан</vt:lpstr>
      <vt:lpstr>Презентация PowerPoint</vt:lpstr>
      <vt:lpstr>Архитектура</vt:lpstr>
      <vt:lpstr>Презентация PowerPoint</vt:lpstr>
      <vt:lpstr>Сайт</vt:lpstr>
      <vt:lpstr>Интерфейс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Даша-ПК</cp:lastModifiedBy>
  <cp:revision>15</cp:revision>
  <dcterms:modified xsi:type="dcterms:W3CDTF">2021-04-24T11:49:13Z</dcterms:modified>
</cp:coreProperties>
</file>